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15"/>
  </p:notesMasterIdLst>
  <p:sldIdLst>
    <p:sldId id="263" r:id="rId2"/>
    <p:sldId id="260" r:id="rId3"/>
    <p:sldId id="261" r:id="rId4"/>
    <p:sldId id="264" r:id="rId5"/>
    <p:sldId id="258" r:id="rId6"/>
    <p:sldId id="259" r:id="rId7"/>
    <p:sldId id="266" r:id="rId8"/>
    <p:sldId id="267" r:id="rId9"/>
    <p:sldId id="268" r:id="rId10"/>
    <p:sldId id="269" r:id="rId11"/>
    <p:sldId id="272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CC14A"/>
    <a:srgbClr val="CC3300"/>
    <a:srgbClr val="FF850B"/>
    <a:srgbClr val="5F5F5F"/>
    <a:srgbClr val="FF6600"/>
    <a:srgbClr val="FFFF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>
        <p:scale>
          <a:sx n="75" d="100"/>
          <a:sy n="75" d="100"/>
        </p:scale>
        <p:origin x="3224" y="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CFCB83-0446-4E4F-A84A-ED87FB851F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06E34-03E1-FB47-AE1C-B9B3DCA8961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Size comparison of common resistor package styles.</a:t>
            </a:r>
          </a:p>
        </p:txBody>
      </p:sp>
      <p:sp>
        <p:nvSpPr>
          <p:cNvPr id="4" name="Header Placeholder 3"/>
          <p:cNvSpPr txBox="1">
            <a:spLocks noGrp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1050"/>
              <a:t>Component Identification</a:t>
            </a:r>
          </a:p>
        </p:txBody>
      </p:sp>
      <p:sp>
        <p:nvSpPr>
          <p:cNvPr id="5" name="Date Placeholder 4"/>
          <p:cNvSpPr txBox="1">
            <a:spLocks noGrp="1"/>
          </p:cNvSpPr>
          <p:nvPr/>
        </p:nvSpPr>
        <p:spPr bwMode="auto">
          <a:xfrm>
            <a:off x="2590800" y="0"/>
            <a:ext cx="4267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50" dirty="0"/>
              <a:t>Digital Electronics </a:t>
            </a:r>
            <a:r>
              <a:rPr lang="en-US" sz="1050" baseline="30000" dirty="0"/>
              <a:t>TM</a:t>
            </a:r>
            <a:r>
              <a:rPr lang="en-US" sz="1050" dirty="0"/>
              <a:t>  </a:t>
            </a:r>
          </a:p>
          <a:p>
            <a:pPr algn="r">
              <a:defRPr/>
            </a:pPr>
            <a:r>
              <a:rPr lang="en-US" sz="1050" dirty="0"/>
              <a:t>1.1  Foundations and The Board Game Counter</a:t>
            </a: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 bwMode="auto">
          <a:xfrm>
            <a:off x="0" y="8670925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1050">
                <a:cs typeface="Arial" charset="0"/>
              </a:rPr>
              <a:t>Project Lead The Way, Inc.</a:t>
            </a:r>
            <a:endParaRPr lang="en-US" sz="1050" baseline="30000">
              <a:cs typeface="Arial" charset="0"/>
            </a:endParaRPr>
          </a:p>
          <a:p>
            <a:pPr algn="l">
              <a:defRPr/>
            </a:pPr>
            <a:r>
              <a:rPr lang="en-US" sz="1050">
                <a:cs typeface="Arial" charset="0"/>
              </a:rPr>
              <a:t>Copyright 2009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3884613" y="8670925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009B4C3-62A4-EB4C-BA74-B4C9BDFA1433}" type="slidenum">
              <a:rPr lang="en-US" altLang="en-US" sz="1000">
                <a:ea typeface="Arial" charset="0"/>
                <a:cs typeface="Arial" charset="0"/>
              </a:rPr>
              <a:pPr algn="r"/>
              <a:t>4</a:t>
            </a:fld>
            <a:endParaRPr lang="en-US" altLang="en-US" sz="1000"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63535-B8CD-5E40-B918-605EB99513F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1F484-E3D7-8947-8006-F2C5149690A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46C30-C7AD-5948-9438-0B9B8D272D7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Many other types of capacitors exist. Their names come from the material that makes up the dielectric. The ratings for these capacitors are usually labeled on the device. </a:t>
            </a:r>
          </a:p>
          <a:p>
            <a:endParaRPr lang="en-US" altLang="en-US"/>
          </a:p>
        </p:txBody>
      </p:sp>
      <p:sp>
        <p:nvSpPr>
          <p:cNvPr id="4" name="Header Placeholder 3"/>
          <p:cNvSpPr txBox="1">
            <a:spLocks noGrp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1050"/>
              <a:t>Component Identification</a:t>
            </a:r>
          </a:p>
        </p:txBody>
      </p:sp>
      <p:sp>
        <p:nvSpPr>
          <p:cNvPr id="5" name="Date Placeholder 4"/>
          <p:cNvSpPr txBox="1">
            <a:spLocks noGrp="1"/>
          </p:cNvSpPr>
          <p:nvPr/>
        </p:nvSpPr>
        <p:spPr bwMode="auto">
          <a:xfrm>
            <a:off x="2590800" y="0"/>
            <a:ext cx="4267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50" dirty="0"/>
              <a:t>Digital Electronics </a:t>
            </a:r>
            <a:r>
              <a:rPr lang="en-US" sz="1050" baseline="30000" dirty="0"/>
              <a:t>TM</a:t>
            </a:r>
            <a:r>
              <a:rPr lang="en-US" sz="1050" dirty="0"/>
              <a:t>  </a:t>
            </a:r>
          </a:p>
          <a:p>
            <a:pPr algn="r">
              <a:defRPr/>
            </a:pPr>
            <a:r>
              <a:rPr lang="en-US" sz="1050" dirty="0"/>
              <a:t>1.1  Foundations and The Board Game Counter</a:t>
            </a: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 bwMode="auto">
          <a:xfrm>
            <a:off x="0" y="8670925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1050">
                <a:cs typeface="Arial" charset="0"/>
              </a:rPr>
              <a:t>Project Lead The Way, Inc.</a:t>
            </a:r>
            <a:endParaRPr lang="en-US" sz="1050" baseline="30000">
              <a:cs typeface="Arial" charset="0"/>
            </a:endParaRPr>
          </a:p>
          <a:p>
            <a:pPr algn="l">
              <a:defRPr/>
            </a:pPr>
            <a:r>
              <a:rPr lang="en-US" sz="1050">
                <a:cs typeface="Arial" charset="0"/>
              </a:rPr>
              <a:t>Copyright 2009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3884613" y="8670925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E59400C-D48A-6E4C-8271-ECF43E26DEA7}" type="slidenum">
              <a:rPr lang="en-US" altLang="en-US" sz="1000">
                <a:ea typeface="Arial" charset="0"/>
                <a:cs typeface="Arial" charset="0"/>
              </a:rPr>
              <a:pPr algn="r"/>
              <a:t>7</a:t>
            </a:fld>
            <a:endParaRPr lang="en-US" altLang="en-US" sz="1000"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2740-D219-CE4B-AEE1-2A4388C370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19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BCA28-8D49-9042-B189-A0782C2B3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28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274638"/>
            <a:ext cx="1790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5219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6B7A4-7C63-D844-AF3A-CDF43FAB84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07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E80CF-7DBC-ED43-83DA-CD302F4F8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61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408CF-C172-3A4E-8F3E-5A587162C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62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467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86CFC-56C6-8F42-A092-95A59EE35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81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23CFF-3CE8-DB4F-A588-D088DD82C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17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32EC9-228B-4448-8C8D-D7B7BF538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60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D045C-A728-7645-948D-7BC1353E8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04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4766E-60D2-7847-88CD-463EB013E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5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22C9E-3768-A742-94E2-5FD899321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85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C14A"/>
            </a:gs>
            <a:gs pos="50000">
              <a:srgbClr val="FFFF99"/>
            </a:gs>
            <a:gs pos="100000">
              <a:srgbClr val="FCC14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086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83FEDF-6B37-D240-81E6-F6809BE3E0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sz="4400"/>
              <a:t>Components and Schematics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electronics 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1492250"/>
            <a:ext cx="3141662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35300" y="5041900"/>
            <a:ext cx="1104900" cy="9779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3200400" y="5321300"/>
            <a:ext cx="4064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140200" y="5219700"/>
            <a:ext cx="203200" cy="6477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330700" y="5003800"/>
            <a:ext cx="1028700" cy="1016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359400" y="5080000"/>
            <a:ext cx="355600" cy="254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5359400" y="5384800"/>
            <a:ext cx="355600" cy="254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359400" y="5702300"/>
            <a:ext cx="355600" cy="254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715000" y="5168900"/>
            <a:ext cx="596900" cy="889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5727700" y="5461000"/>
            <a:ext cx="596900" cy="889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5727700" y="5765800"/>
            <a:ext cx="596900" cy="889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4330700" y="5207000"/>
            <a:ext cx="1016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6210300" y="5067300"/>
            <a:ext cx="66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/>
              <a:t>Gate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6337300" y="5384800"/>
            <a:ext cx="66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200"/>
              <a:t>Anode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6324600" y="5702300"/>
            <a:ext cx="1104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200"/>
              <a:t>Cathode</a:t>
            </a:r>
          </a:p>
        </p:txBody>
      </p:sp>
      <p:sp>
        <p:nvSpPr>
          <p:cNvPr id="30739" name="WordArt 19"/>
          <p:cNvSpPr>
            <a:spLocks noChangeArrowheads="1" noChangeShapeType="1" noTextEdit="1"/>
          </p:cNvSpPr>
          <p:nvPr/>
        </p:nvSpPr>
        <p:spPr bwMode="auto">
          <a:xfrm>
            <a:off x="2692400" y="292100"/>
            <a:ext cx="4203700" cy="88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sy="50000" kx="2115830" algn="bl" rotWithShape="0">
                    <a:srgbClr val="C0C0C0">
                      <a:alpha val="74998"/>
                    </a:srgb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SCR</a:t>
            </a:r>
          </a:p>
        </p:txBody>
      </p:sp>
      <p:sp>
        <p:nvSpPr>
          <p:cNvPr id="30740" name="AutoShape 20"/>
          <p:cNvSpPr>
            <a:spLocks noChangeArrowheads="1"/>
          </p:cNvSpPr>
          <p:nvPr/>
        </p:nvSpPr>
        <p:spPr bwMode="auto">
          <a:xfrm rot="-10800000">
            <a:off x="1663700" y="3143250"/>
            <a:ext cx="457200" cy="266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rot="-5400000">
            <a:off x="1899444" y="3183732"/>
            <a:ext cx="1587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 rot="-5400000">
            <a:off x="1711325" y="2632075"/>
            <a:ext cx="604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anode</a:t>
            </a:r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1347788" y="2852738"/>
            <a:ext cx="0" cy="714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H="1">
            <a:off x="1562100" y="3416300"/>
            <a:ext cx="31750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1181100" y="3757613"/>
            <a:ext cx="482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200"/>
              <a:t>gate</a:t>
            </a:r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1866900" y="2171700"/>
            <a:ext cx="0" cy="196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 rot="-5400000">
            <a:off x="1710532" y="3683794"/>
            <a:ext cx="723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cathode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Speaker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787400" y="2895600"/>
            <a:ext cx="2908300" cy="6477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498600" y="3530600"/>
            <a:ext cx="1460500" cy="48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5" b="19048"/>
          <a:stretch>
            <a:fillRect/>
          </a:stretch>
        </p:blipFill>
        <p:spPr bwMode="auto">
          <a:xfrm>
            <a:off x="1077913" y="4357688"/>
            <a:ext cx="22256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397000" y="2413000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schematic</a:t>
            </a:r>
          </a:p>
        </p:txBody>
      </p:sp>
      <p:pic>
        <p:nvPicPr>
          <p:cNvPr id="33800" name="Picture 8" descr="electronics 010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41296" r="47856" b="7851"/>
          <a:stretch>
            <a:fillRect/>
          </a:stretch>
        </p:blipFill>
        <p:spPr bwMode="auto">
          <a:xfrm>
            <a:off x="4092575" y="2374900"/>
            <a:ext cx="28416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797300" y="5575300"/>
            <a:ext cx="4000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Moves the air to make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Transistor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781175"/>
            <a:ext cx="23622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054100" y="3111500"/>
            <a:ext cx="25781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NPN             PNP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schematics</a:t>
            </a:r>
          </a:p>
        </p:txBody>
      </p:sp>
      <p:pic>
        <p:nvPicPr>
          <p:cNvPr id="31750" name="Picture 6" descr="electronics 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671638"/>
            <a:ext cx="3279775" cy="43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206500" y="5600700"/>
            <a:ext cx="2222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Electronic on/off 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5689600"/>
            <a:ext cx="7086600" cy="3857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Integrated circuits can be programmed to do anything!</a:t>
            </a:r>
          </a:p>
        </p:txBody>
      </p:sp>
      <p:pic>
        <p:nvPicPr>
          <p:cNvPr id="32785" name="Picture 17" descr="electronics 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032000"/>
            <a:ext cx="4589462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939800" y="2286000"/>
            <a:ext cx="1155700" cy="200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H="1">
            <a:off x="787400" y="254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H="1">
            <a:off x="787400" y="292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>
            <a:off x="787400" y="340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>
            <a:off x="787400" y="38735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H="1">
            <a:off x="2082800" y="3886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H="1">
            <a:off x="2095500" y="33909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H="1">
            <a:off x="2108200" y="29337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H="1">
            <a:off x="21082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Battery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1800" y="1587500"/>
            <a:ext cx="3784600" cy="3921125"/>
          </a:xfrm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054100" y="2235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054100" y="2082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901700" y="21590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901700" y="20066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06450" y="1677988"/>
            <a:ext cx="28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09625" y="210978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1146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00100" y="26035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schematic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85800" y="51308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Leads to connect the battery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495800" y="5689600"/>
            <a:ext cx="355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Provides DC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238250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12738"/>
            <a:ext cx="7162800" cy="1143000"/>
          </a:xfrm>
        </p:spPr>
        <p:txBody>
          <a:bodyPr/>
          <a:lstStyle/>
          <a:p>
            <a:r>
              <a:rPr lang="en-US" altLang="en-US"/>
              <a:t>Switches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2900" y="3213100"/>
            <a:ext cx="2209800" cy="2590800"/>
          </a:xfrm>
        </p:spPr>
      </p:pic>
      <p:sp>
        <p:nvSpPr>
          <p:cNvPr id="18437" name="Line 5"/>
          <p:cNvSpPr>
            <a:spLocks noChangeShapeType="1"/>
          </p:cNvSpPr>
          <p:nvPr/>
        </p:nvSpPr>
        <p:spPr bwMode="auto">
          <a:xfrm flipH="1" flipV="1">
            <a:off x="6299200" y="2971800"/>
            <a:ext cx="533400" cy="10541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5065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086100" y="2527300"/>
            <a:ext cx="2057400" cy="254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099300" y="1905000"/>
            <a:ext cx="11049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521200" y="2146300"/>
            <a:ext cx="2032000" cy="266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2578100" y="2032000"/>
            <a:ext cx="3873500" cy="2921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723900" y="4483100"/>
            <a:ext cx="279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Turn on/off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5054600" y="2349500"/>
            <a:ext cx="393700" cy="469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6578600" y="1841500"/>
            <a:ext cx="6096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Resistors</a:t>
            </a: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7E8CFDC-6AF3-2E48-8C5D-B5EFA55D9875}" type="slidenum">
              <a:rPr lang="en-US" altLang="en-US" sz="1400">
                <a:ea typeface="Arial" charset="0"/>
                <a:cs typeface="Arial" charset="0"/>
              </a:rPr>
              <a:pPr algn="r"/>
              <a:t>4</a:t>
            </a:fld>
            <a:endParaRPr lang="en-US" altLang="en-US" sz="1400">
              <a:ea typeface="Arial" charset="0"/>
              <a:cs typeface="Arial" charset="0"/>
            </a:endParaRPr>
          </a:p>
        </p:txBody>
      </p:sp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3875"/>
            <a:ext cx="82296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714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527300" y="6146800"/>
            <a:ext cx="5346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used to limit and/or control the voltage and current in an electronic circuit.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397000" y="4762500"/>
            <a:ext cx="0" cy="876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3378200" y="3962400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 rot="-5471823">
            <a:off x="3098800" y="4184650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-10800000">
            <a:off x="3136900" y="4324350"/>
            <a:ext cx="457200" cy="266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rot="-5400000">
            <a:off x="3378994" y="4355307"/>
            <a:ext cx="1587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rot="16111589" flipH="1">
            <a:off x="3705225" y="4518025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rot="16111589" flipH="1">
            <a:off x="3657600" y="462915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1244600" y="47625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1244600" y="46101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1092200" y="46863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1092200" y="45339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1397000" y="3200400"/>
            <a:ext cx="0" cy="133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1797050" y="5619750"/>
            <a:ext cx="138113" cy="209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 flipV="1">
            <a:off x="2355850" y="5443538"/>
            <a:ext cx="219075" cy="385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2565400" y="5441950"/>
            <a:ext cx="222250" cy="387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 flipV="1">
            <a:off x="2784475" y="5632450"/>
            <a:ext cx="161925" cy="187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2139950" y="5448300"/>
            <a:ext cx="222250" cy="387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 flipV="1">
            <a:off x="1927225" y="5443538"/>
            <a:ext cx="219075" cy="382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>
            <a:off x="1409700" y="5626100"/>
            <a:ext cx="387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>
            <a:off x="2946400" y="5638800"/>
            <a:ext cx="44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1997075" y="515461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100 ohms</a:t>
            </a:r>
          </a:p>
        </p:txBody>
      </p:sp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996950" y="4205288"/>
            <a:ext cx="28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1000125" y="463708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</a:t>
            </a:r>
          </a:p>
        </p:txBody>
      </p:sp>
      <p:sp>
        <p:nvSpPr>
          <p:cNvPr id="4144" name="Freeform 48"/>
          <p:cNvSpPr>
            <a:spLocks/>
          </p:cNvSpPr>
          <p:nvPr/>
        </p:nvSpPr>
        <p:spPr bwMode="auto">
          <a:xfrm>
            <a:off x="714375" y="4886325"/>
            <a:ext cx="892175" cy="1416050"/>
          </a:xfrm>
          <a:custGeom>
            <a:avLst/>
            <a:gdLst>
              <a:gd name="T0" fmla="*/ 70 w 562"/>
              <a:gd name="T1" fmla="*/ 0 h 892"/>
              <a:gd name="T2" fmla="*/ 82 w 562"/>
              <a:gd name="T3" fmla="*/ 750 h 892"/>
              <a:gd name="T4" fmla="*/ 562 w 562"/>
              <a:gd name="T5" fmla="*/ 852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2" h="892">
                <a:moveTo>
                  <a:pt x="70" y="0"/>
                </a:moveTo>
                <a:cubicBezTo>
                  <a:pt x="35" y="304"/>
                  <a:pt x="0" y="608"/>
                  <a:pt x="82" y="750"/>
                </a:cubicBezTo>
                <a:cubicBezTo>
                  <a:pt x="164" y="892"/>
                  <a:pt x="482" y="835"/>
                  <a:pt x="562" y="852"/>
                </a:cubicBezTo>
              </a:path>
            </a:pathLst>
          </a:custGeom>
          <a:noFill/>
          <a:ln w="38100" cap="flat" cmpd="sng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411163" y="6272213"/>
            <a:ext cx="1190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Flow of current</a:t>
            </a:r>
          </a:p>
        </p:txBody>
      </p:sp>
      <p:sp>
        <p:nvSpPr>
          <p:cNvPr id="4148" name="Text Box 52"/>
          <p:cNvSpPr txBox="1">
            <a:spLocks noChangeArrowheads="1"/>
          </p:cNvSpPr>
          <p:nvPr/>
        </p:nvSpPr>
        <p:spPr bwMode="auto">
          <a:xfrm>
            <a:off x="323850" y="4519613"/>
            <a:ext cx="696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9 volts</a:t>
            </a:r>
          </a:p>
        </p:txBody>
      </p:sp>
      <p:sp>
        <p:nvSpPr>
          <p:cNvPr id="4158" name="Line 62"/>
          <p:cNvSpPr>
            <a:spLocks noChangeShapeType="1"/>
          </p:cNvSpPr>
          <p:nvPr/>
        </p:nvSpPr>
        <p:spPr bwMode="auto">
          <a:xfrm>
            <a:off x="1797050" y="3194050"/>
            <a:ext cx="138113" cy="209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9" name="Line 63"/>
          <p:cNvSpPr>
            <a:spLocks noChangeShapeType="1"/>
          </p:cNvSpPr>
          <p:nvPr/>
        </p:nvSpPr>
        <p:spPr bwMode="auto">
          <a:xfrm flipV="1">
            <a:off x="2355850" y="3017838"/>
            <a:ext cx="219075" cy="385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0" name="Line 64"/>
          <p:cNvSpPr>
            <a:spLocks noChangeShapeType="1"/>
          </p:cNvSpPr>
          <p:nvPr/>
        </p:nvSpPr>
        <p:spPr bwMode="auto">
          <a:xfrm>
            <a:off x="2565400" y="3016250"/>
            <a:ext cx="222250" cy="387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1" name="Line 65"/>
          <p:cNvSpPr>
            <a:spLocks noChangeShapeType="1"/>
          </p:cNvSpPr>
          <p:nvPr/>
        </p:nvSpPr>
        <p:spPr bwMode="auto">
          <a:xfrm flipV="1">
            <a:off x="2784475" y="3206750"/>
            <a:ext cx="161925" cy="187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2" name="Line 66"/>
          <p:cNvSpPr>
            <a:spLocks noChangeShapeType="1"/>
          </p:cNvSpPr>
          <p:nvPr/>
        </p:nvSpPr>
        <p:spPr bwMode="auto">
          <a:xfrm>
            <a:off x="2139950" y="3022600"/>
            <a:ext cx="222250" cy="387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3" name="Line 67"/>
          <p:cNvSpPr>
            <a:spLocks noChangeShapeType="1"/>
          </p:cNvSpPr>
          <p:nvPr/>
        </p:nvSpPr>
        <p:spPr bwMode="auto">
          <a:xfrm flipV="1">
            <a:off x="1927225" y="3017838"/>
            <a:ext cx="219075" cy="382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4" name="Line 68"/>
          <p:cNvSpPr>
            <a:spLocks noChangeShapeType="1"/>
          </p:cNvSpPr>
          <p:nvPr/>
        </p:nvSpPr>
        <p:spPr bwMode="auto">
          <a:xfrm>
            <a:off x="1409700" y="3200400"/>
            <a:ext cx="387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5" name="Line 69"/>
          <p:cNvSpPr>
            <a:spLocks noChangeShapeType="1"/>
          </p:cNvSpPr>
          <p:nvPr/>
        </p:nvSpPr>
        <p:spPr bwMode="auto">
          <a:xfrm>
            <a:off x="2946400" y="3213100"/>
            <a:ext cx="44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6" name="Line 70"/>
          <p:cNvSpPr>
            <a:spLocks noChangeShapeType="1"/>
          </p:cNvSpPr>
          <p:nvPr/>
        </p:nvSpPr>
        <p:spPr bwMode="auto">
          <a:xfrm flipH="1">
            <a:off x="2352675" y="3962400"/>
            <a:ext cx="1025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8" name="Line 72"/>
          <p:cNvSpPr>
            <a:spLocks noChangeShapeType="1"/>
          </p:cNvSpPr>
          <p:nvPr/>
        </p:nvSpPr>
        <p:spPr bwMode="auto">
          <a:xfrm flipV="1">
            <a:off x="2355850" y="3463925"/>
            <a:ext cx="0" cy="501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5" name="Oval 79"/>
          <p:cNvSpPr>
            <a:spLocks noChangeArrowheads="1"/>
          </p:cNvSpPr>
          <p:nvPr/>
        </p:nvSpPr>
        <p:spPr bwMode="auto">
          <a:xfrm>
            <a:off x="1143000" y="2108200"/>
            <a:ext cx="2362200" cy="2171700"/>
          </a:xfrm>
          <a:prstGeom prst="ellipse">
            <a:avLst/>
          </a:prstGeom>
          <a:noFill/>
          <a:ln w="28575" cap="rnd">
            <a:solidFill>
              <a:srgbClr val="CC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76" name="Picture 80" descr="electronics 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1149350"/>
            <a:ext cx="3870325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7" name="Line 81"/>
          <p:cNvSpPr>
            <a:spLocks noChangeShapeType="1"/>
          </p:cNvSpPr>
          <p:nvPr/>
        </p:nvSpPr>
        <p:spPr bwMode="auto">
          <a:xfrm flipH="1">
            <a:off x="3276600" y="2362200"/>
            <a:ext cx="1206500" cy="1905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8" name="WordArt 82"/>
          <p:cNvSpPr>
            <a:spLocks noChangeArrowheads="1" noChangeShapeType="1" noTextEdit="1"/>
          </p:cNvSpPr>
          <p:nvPr/>
        </p:nvSpPr>
        <p:spPr bwMode="auto">
          <a:xfrm>
            <a:off x="1587500" y="381000"/>
            <a:ext cx="6400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sy="50000" kx="2115830" algn="bl" rotWithShape="0">
                    <a:srgbClr val="C0C0C0">
                      <a:alpha val="74998"/>
                    </a:srgb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Potentiometer </a:t>
            </a:r>
          </a:p>
        </p:txBody>
      </p: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5410200" y="4686300"/>
            <a:ext cx="2108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Variable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resistor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lectronics 0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16250"/>
            <a:ext cx="3873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76400" y="762000"/>
            <a:ext cx="6400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sy="50000" kx="2115830" algn="bl" rotWithShape="0">
                    <a:srgbClr val="C0C0C0">
                      <a:alpha val="74998"/>
                    </a:srgb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Photocell 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308100" y="4343400"/>
            <a:ext cx="765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520950" y="4356100"/>
            <a:ext cx="768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2032000" y="4076700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2063750" y="4211638"/>
            <a:ext cx="730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 flipV="1">
            <a:off x="2470150" y="4210050"/>
            <a:ext cx="53975" cy="139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2393950" y="4210050"/>
            <a:ext cx="76200" cy="231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 flipV="1">
            <a:off x="2292350" y="4213225"/>
            <a:ext cx="9842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2212975" y="4210050"/>
            <a:ext cx="79375" cy="231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2133600" y="4213225"/>
            <a:ext cx="76200" cy="236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>
            <a:off x="2451100" y="38481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>
            <a:off x="2527300" y="40005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81000" y="5321300"/>
            <a:ext cx="308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Resistance varies with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/>
              <a:t>Capacitors: Types</a:t>
            </a:r>
          </a:p>
        </p:txBody>
      </p:sp>
      <p:sp>
        <p:nvSpPr>
          <p:cNvPr id="26630" name="Text Box 31"/>
          <p:cNvSpPr txBox="1">
            <a:spLocks noChangeArrowheads="1"/>
          </p:cNvSpPr>
          <p:nvPr/>
        </p:nvSpPr>
        <p:spPr bwMode="auto">
          <a:xfrm>
            <a:off x="2130425" y="3927475"/>
            <a:ext cx="314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>
                <a:ea typeface="Arial" charset="0"/>
                <a:cs typeface="Arial" charset="0"/>
              </a:rPr>
              <a:t>Electrolytic (Can) Capacitors </a:t>
            </a:r>
          </a:p>
        </p:txBody>
      </p:sp>
      <p:pic>
        <p:nvPicPr>
          <p:cNvPr id="2663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820863"/>
            <a:ext cx="27432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4295775"/>
            <a:ext cx="27432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017713"/>
            <a:ext cx="7905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4591050"/>
            <a:ext cx="723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Rectangle 34"/>
          <p:cNvSpPr>
            <a:spLocks noChangeArrowheads="1"/>
          </p:cNvSpPr>
          <p:nvPr/>
        </p:nvSpPr>
        <p:spPr bwMode="auto">
          <a:xfrm>
            <a:off x="2273300" y="1458913"/>
            <a:ext cx="291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ea typeface="Arial" charset="0"/>
                <a:cs typeface="Arial" charset="0"/>
              </a:rPr>
              <a:t>Ceramic (Disc) Capacitors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27350" y="5997575"/>
            <a:ext cx="1466850" cy="36671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cs typeface="Arial" charset="0"/>
              </a:rPr>
              <a:t>Radial Lead 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791200" y="27432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stores an electrical charge.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8676" name="Picture 4" descr="electronics 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3571875"/>
            <a:ext cx="3805237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1676400" y="762000"/>
            <a:ext cx="6400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sy="50000" kx="2115830" algn="bl" rotWithShape="0">
                    <a:srgbClr val="C0C0C0">
                      <a:alpha val="74998"/>
                    </a:srgb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Diode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440113" y="5356225"/>
            <a:ext cx="927100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630363" y="5356225"/>
            <a:ext cx="895350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 rot="-5400000">
            <a:off x="2413000" y="4889500"/>
            <a:ext cx="1117600" cy="9271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514600" y="4775200"/>
            <a:ext cx="0" cy="1130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08000" y="2933700"/>
            <a:ext cx="1536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One-way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LED</a:t>
            </a:r>
            <a:br>
              <a:rPr lang="en-US" altLang="en-US" sz="5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/>
              <a:t>Light Emitting Diode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rot="10800000">
            <a:off x="2457450" y="2473325"/>
            <a:ext cx="1981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 rot="5400000">
            <a:off x="3200400" y="2343150"/>
            <a:ext cx="457200" cy="266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rot="10800000" flipH="1">
            <a:off x="3560763" y="2238375"/>
            <a:ext cx="1587" cy="463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rot="10800000" flipH="1">
            <a:off x="3619500" y="1879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rot="10800000" flipH="1">
            <a:off x="3695700" y="20320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 rot="21600000">
            <a:off x="2428875" y="21986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/>
              <a:t>anode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 rot="21600000">
            <a:off x="3736975" y="2200275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/>
              <a:t>cathode</a:t>
            </a: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 rot="10800000">
            <a:off x="3162300" y="2203450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8" name="Picture 12" descr="electronics 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r="66508" b="50687"/>
          <a:stretch>
            <a:fillRect/>
          </a:stretch>
        </p:blipFill>
        <p:spPr bwMode="auto">
          <a:xfrm>
            <a:off x="4656138" y="1881188"/>
            <a:ext cx="1393825" cy="25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261100" y="2311400"/>
            <a:ext cx="12573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Short, flat side = cathode</a:t>
            </a:r>
          </a:p>
        </p:txBody>
      </p:sp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882900"/>
            <a:ext cx="36671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-254000" y="6426200"/>
            <a:ext cx="4914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/>
              <a:t>http://electronics.howstuffworks.com/led3.htm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205</Words>
  <Application>Microsoft Macintosh PowerPoint</Application>
  <PresentationFormat>On-screen Show (4:3)</PresentationFormat>
  <Paragraphs>68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Default Design</vt:lpstr>
      <vt:lpstr>Components and Schematics</vt:lpstr>
      <vt:lpstr>Battery</vt:lpstr>
      <vt:lpstr>Switches</vt:lpstr>
      <vt:lpstr>Resistors</vt:lpstr>
      <vt:lpstr>PowerPoint Presentation</vt:lpstr>
      <vt:lpstr>PowerPoint Presentation</vt:lpstr>
      <vt:lpstr>Capacitors: Types</vt:lpstr>
      <vt:lpstr>PowerPoint Presentation</vt:lpstr>
      <vt:lpstr>LED Light Emitting Diode</vt:lpstr>
      <vt:lpstr>PowerPoint Presentation</vt:lpstr>
      <vt:lpstr>Speaker</vt:lpstr>
      <vt:lpstr>Transistor</vt:lpstr>
      <vt:lpstr>IC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Roy M. Rosnik</dc:creator>
  <cp:lastModifiedBy>O'Grady-Cunniff, Dianne (CCPS)</cp:lastModifiedBy>
  <cp:revision>47</cp:revision>
  <dcterms:created xsi:type="dcterms:W3CDTF">2003-07-02T14:14:39Z</dcterms:created>
  <dcterms:modified xsi:type="dcterms:W3CDTF">2017-09-12T20:56:07Z</dcterms:modified>
</cp:coreProperties>
</file>